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66" r:id="rId3"/>
    <p:sldId id="838" r:id="rId4"/>
    <p:sldId id="846" r:id="rId5"/>
    <p:sldId id="847" r:id="rId6"/>
    <p:sldId id="839" r:id="rId7"/>
    <p:sldId id="848" r:id="rId8"/>
    <p:sldId id="840" r:id="rId9"/>
    <p:sldId id="849" r:id="rId10"/>
    <p:sldId id="841" r:id="rId11"/>
    <p:sldId id="850" r:id="rId12"/>
    <p:sldId id="842" r:id="rId13"/>
    <p:sldId id="851" r:id="rId14"/>
    <p:sldId id="852" r:id="rId15"/>
    <p:sldId id="843" r:id="rId16"/>
    <p:sldId id="853" r:id="rId17"/>
    <p:sldId id="844" r:id="rId18"/>
    <p:sldId id="854" r:id="rId19"/>
    <p:sldId id="855" r:id="rId20"/>
    <p:sldId id="845" r:id="rId21"/>
    <p:sldId id="856" r:id="rId22"/>
    <p:sldId id="857" r:id="rId23"/>
    <p:sldId id="858" r:id="rId24"/>
    <p:sldId id="859" r:id="rId25"/>
    <p:sldId id="860" r:id="rId26"/>
    <p:sldId id="861" r:id="rId27"/>
    <p:sldId id="862" r:id="rId28"/>
    <p:sldId id="863" r:id="rId29"/>
    <p:sldId id="642" r:id="rId30"/>
    <p:sldId id="864" r:id="rId31"/>
    <p:sldId id="867" r:id="rId32"/>
    <p:sldId id="868" r:id="rId33"/>
    <p:sldId id="869" r:id="rId34"/>
    <p:sldId id="871" r:id="rId35"/>
    <p:sldId id="870" r:id="rId36"/>
    <p:sldId id="866" r:id="rId37"/>
    <p:sldId id="716" r:id="rId38"/>
    <p:sldId id="717" r:id="rId39"/>
    <p:sldId id="718" r:id="rId40"/>
    <p:sldId id="719" r:id="rId41"/>
    <p:sldId id="720" r:id="rId42"/>
    <p:sldId id="721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EEF"/>
    <a:srgbClr val="FFFF99"/>
    <a:srgbClr val="008000"/>
    <a:srgbClr val="FF00FF"/>
    <a:srgbClr val="FF99CC"/>
    <a:srgbClr val="006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9" autoAdjust="0"/>
    <p:restoredTop sz="94660"/>
  </p:normalViewPr>
  <p:slideViewPr>
    <p:cSldViewPr>
      <p:cViewPr>
        <p:scale>
          <a:sx n="90" d="100"/>
          <a:sy n="90" d="100"/>
        </p:scale>
        <p:origin x="-1628" y="-1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0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21A6A-B69B-4D53-AE10-189CAC9C7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4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B81A-3BFF-4BA4-94CA-D5C2C079E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2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147E1-D4C9-489A-A542-80905BEDF5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7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B9494-F106-42F5-9206-6B5D8481A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2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2DA5A-FA9F-45A5-AFBB-D2A2710C22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6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BE56E-0A6B-40F3-B232-C18D607DFC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3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980A8-5C2B-4452-BBEE-575C424C64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4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EACAA-1965-49A2-A086-51DF612BF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28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F99DA-0D1D-43E3-BFD9-8640AD69DA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38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E0D6A-9B85-476E-AAEC-338BEE26AF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86708-83F9-45F3-B57B-6F97690FC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9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6E1364F-F6D4-454F-9E02-84BCF3903C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wmf"/><Relationship Id="rId7" Type="http://schemas.openxmlformats.org/officeDocument/2006/relationships/image" Target="../media/image43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10" Type="http://schemas.openxmlformats.org/officeDocument/2006/relationships/image" Target="../media/image46.png"/><Relationship Id="rId4" Type="http://schemas.openxmlformats.org/officeDocument/2006/relationships/image" Target="../media/image40.wmf"/><Relationship Id="rId9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</a:t>
            </a:r>
            <a:r>
              <a:rPr lang="fr-FR" sz="7200" kern="10" smtClean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CS 2020</a:t>
            </a:r>
            <a:endParaRPr lang="fr-FR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  <a:p>
            <a:pPr algn="ctr"/>
            <a:r>
              <a:rPr lang="fr-FR" sz="7200" kern="10" dirty="0" smtClean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9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</a:t>
            </a:r>
            <a:r>
              <a:rPr lang="en-US" sz="2000" kern="10" dirty="0" smtClean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Exposure</a:t>
            </a:r>
          </a:p>
          <a:p>
            <a:pPr algn="ctr"/>
            <a:r>
              <a:rPr lang="en-US" sz="2000" kern="10" dirty="0" smtClean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  <a:endParaRPr lang="en-US" sz="2000" kern="10" dirty="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</a:gradFill>
              <a:latin typeface="Impact"/>
            </a:endParaRPr>
          </a:p>
        </p:txBody>
      </p:sp>
      <p:sp>
        <p:nvSpPr>
          <p:cNvPr id="7" name="WordArt 7"/>
          <p:cNvSpPr>
            <a:spLocks noChangeArrowheads="1" noChangeShapeType="1" noTextEdit="1"/>
          </p:cNvSpPr>
          <p:nvPr/>
        </p:nvSpPr>
        <p:spPr bwMode="auto">
          <a:xfrm>
            <a:off x="371475" y="3505200"/>
            <a:ext cx="840105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Syntax Errors, Issues with Quotes &amp;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  <a:p>
            <a:pPr algn="ctr"/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The Responsible Use of Computers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0" name="WordArt 6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82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r>
              <a:rPr lang="en-US" sz="3600" kern="10" dirty="0" smtClean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</a:t>
            </a:r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3</a:t>
            </a:r>
            <a:r>
              <a:rPr lang="en-US" sz="3600" kern="10" dirty="0" smtClean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 </a:t>
            </a:r>
            <a:r>
              <a:rPr lang="en-US" sz="3600" kern="10" smtClean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Section </a:t>
            </a:r>
            <a:r>
              <a:rPr lang="en-US" sz="3600" kern="10" smtClean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5-7 </a:t>
            </a:r>
            <a:r>
              <a:rPr lang="en-US" sz="3600" kern="10" dirty="0" smtClean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Slides</a:t>
            </a:r>
            <a:endParaRPr lang="en-US" sz="3600" kern="10" dirty="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DCEBF5"/>
                  </a:gs>
                  <a:gs pos="8000">
                    <a:srgbClr val="83A7C3"/>
                  </a:gs>
                  <a:gs pos="13000">
                    <a:srgbClr val="768FB9"/>
                  </a:gs>
                  <a:gs pos="21001">
                    <a:srgbClr val="83A7C3"/>
                  </a:gs>
                  <a:gs pos="52000">
                    <a:srgbClr val="FFFFFF"/>
                  </a:gs>
                  <a:gs pos="56000">
                    <a:srgbClr val="9C6563"/>
                  </a:gs>
                  <a:gs pos="58000">
                    <a:srgbClr val="80302D"/>
                  </a:gs>
                  <a:gs pos="71001">
                    <a:srgbClr val="C0524E"/>
                  </a:gs>
                  <a:gs pos="94000">
                    <a:srgbClr val="EBDAD4"/>
                  </a:gs>
                  <a:gs pos="100000">
                    <a:srgbClr val="55261C"/>
                  </a:gs>
                </a:gsLst>
                <a:lin ang="5400000" scaled="1"/>
              </a:gra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" t="22953" r="9047" b="25484"/>
          <a:stretch/>
        </p:blipFill>
        <p:spPr bwMode="auto">
          <a:xfrm>
            <a:off x="182878" y="182880"/>
            <a:ext cx="8778240" cy="3919314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9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" t="22953" r="9047" b="25484"/>
          <a:stretch/>
        </p:blipFill>
        <p:spPr bwMode="auto">
          <a:xfrm>
            <a:off x="182878" y="182880"/>
            <a:ext cx="8778240" cy="3919314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6" t="54435" r="9307" b="9696"/>
          <a:stretch/>
        </p:blipFill>
        <p:spPr bwMode="auto">
          <a:xfrm>
            <a:off x="1345271" y="3962400"/>
            <a:ext cx="7615848" cy="269748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05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12358" r="34529" b="50759"/>
          <a:stretch/>
        </p:blipFill>
        <p:spPr bwMode="auto">
          <a:xfrm>
            <a:off x="182879" y="182880"/>
            <a:ext cx="8778240" cy="4106861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12358" r="34529" b="50759"/>
          <a:stretch/>
        </p:blipFill>
        <p:spPr bwMode="auto">
          <a:xfrm>
            <a:off x="182879" y="182880"/>
            <a:ext cx="8778240" cy="4106861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61027" r="10056" b="9569"/>
          <a:stretch/>
        </p:blipFill>
        <p:spPr bwMode="auto">
          <a:xfrm>
            <a:off x="990600" y="4114800"/>
            <a:ext cx="7970519" cy="255740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12358" r="34529" b="50759"/>
          <a:stretch/>
        </p:blipFill>
        <p:spPr bwMode="auto">
          <a:xfrm>
            <a:off x="182879" y="182880"/>
            <a:ext cx="8778240" cy="4106861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61027" r="10056" b="9569"/>
          <a:stretch/>
        </p:blipFill>
        <p:spPr bwMode="auto">
          <a:xfrm>
            <a:off x="990600" y="4114800"/>
            <a:ext cx="7970519" cy="255740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WordArt 5"/>
          <p:cNvSpPr>
            <a:spLocks noChangeArrowheads="1" noChangeShapeType="1" noTextEdit="1"/>
          </p:cNvSpPr>
          <p:nvPr/>
        </p:nvSpPr>
        <p:spPr bwMode="auto">
          <a:xfrm>
            <a:off x="2688336" y="5638800"/>
            <a:ext cx="2209800" cy="3657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616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“End Of Line”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8863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" t="11724" r="15119" b="39987"/>
          <a:stretch/>
        </p:blipFill>
        <p:spPr bwMode="auto">
          <a:xfrm>
            <a:off x="182879" y="182880"/>
            <a:ext cx="8778240" cy="411480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5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" t="11724" r="15119" b="39987"/>
          <a:stretch/>
        </p:blipFill>
        <p:spPr bwMode="auto">
          <a:xfrm>
            <a:off x="182879" y="182880"/>
            <a:ext cx="8778240" cy="411480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5" t="63181" r="11932" b="8175"/>
          <a:stretch/>
        </p:blipFill>
        <p:spPr bwMode="auto">
          <a:xfrm>
            <a:off x="871112" y="4206240"/>
            <a:ext cx="8090007" cy="246888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88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t="11452" r="20420" b="21589"/>
          <a:stretch/>
        </p:blipFill>
        <p:spPr bwMode="auto">
          <a:xfrm>
            <a:off x="182880" y="182880"/>
            <a:ext cx="8774854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9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t="11452" r="20420" b="21589"/>
          <a:stretch/>
        </p:blipFill>
        <p:spPr bwMode="auto">
          <a:xfrm>
            <a:off x="182880" y="182880"/>
            <a:ext cx="8774854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1" t="63921" r="4351" b="7870"/>
          <a:stretch/>
        </p:blipFill>
        <p:spPr bwMode="auto">
          <a:xfrm>
            <a:off x="182879" y="4572000"/>
            <a:ext cx="8778240" cy="209767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88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t="11452" r="20420" b="21589"/>
          <a:stretch/>
        </p:blipFill>
        <p:spPr bwMode="auto">
          <a:xfrm>
            <a:off x="182880" y="182880"/>
            <a:ext cx="8774854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1" t="63921" r="4351" b="7870"/>
          <a:stretch/>
        </p:blipFill>
        <p:spPr bwMode="auto">
          <a:xfrm>
            <a:off x="182879" y="4572000"/>
            <a:ext cx="8778240" cy="209767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554480" y="5212080"/>
            <a:ext cx="2209800" cy="3657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616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“End Of File”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83888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WordArt 2"/>
          <p:cNvSpPr>
            <a:spLocks noChangeArrowheads="1" noChangeShapeType="1" noTextEdit="1"/>
          </p:cNvSpPr>
          <p:nvPr/>
        </p:nvSpPr>
        <p:spPr bwMode="auto">
          <a:xfrm>
            <a:off x="228600" y="2057400"/>
            <a:ext cx="86868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6505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Syntax Errors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  <p:sp>
        <p:nvSpPr>
          <p:cNvPr id="4301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</a:t>
            </a:r>
            <a:r>
              <a:rPr lang="en-US" sz="3600" kern="1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3.5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WordArt 2"/>
          <p:cNvSpPr>
            <a:spLocks noChangeArrowheads="1" noChangeShapeType="1" noTextEdit="1"/>
          </p:cNvSpPr>
          <p:nvPr/>
        </p:nvSpPr>
        <p:spPr bwMode="auto">
          <a:xfrm>
            <a:off x="-304800" y="457200"/>
            <a:ext cx="8686800" cy="28194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0745"/>
              </a:avLst>
            </a:prstTxWarp>
            <a:scene3d>
              <a:camera prst="legacyPerspectiveFront">
                <a:rot lat="2051997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Commandment</a:t>
            </a:r>
          </a:p>
        </p:txBody>
      </p:sp>
      <p:sp>
        <p:nvSpPr>
          <p:cNvPr id="23556" name="WordArt 4"/>
          <p:cNvSpPr>
            <a:spLocks noChangeArrowheads="1" noChangeShapeType="1" noTextEdit="1"/>
          </p:cNvSpPr>
          <p:nvPr/>
        </p:nvSpPr>
        <p:spPr bwMode="auto">
          <a:xfrm>
            <a:off x="381000" y="4876800"/>
            <a:ext cx="8534400" cy="1828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48750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Old English Text MT" panose="03040902040508030806" pitchFamily="66" charset="0"/>
              </a:rPr>
              <a:t>   thou </a:t>
            </a:r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Old English Text MT" panose="03040902040508030806" pitchFamily="66" charset="0"/>
              </a:rPr>
              <a:t>shalt also </a:t>
            </a:r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Old English Text MT" panose="03040902040508030806" pitchFamily="66" charset="0"/>
              </a:rPr>
              <a:t>close!   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Old English Text MT" panose="03040902040508030806" pitchFamily="66" charset="0"/>
            </a:endParaRPr>
          </a:p>
        </p:txBody>
      </p:sp>
      <p:sp>
        <p:nvSpPr>
          <p:cNvPr id="23558" name="WordArt 6"/>
          <p:cNvSpPr>
            <a:spLocks noChangeArrowheads="1" noChangeShapeType="1" noTextEdit="1"/>
          </p:cNvSpPr>
          <p:nvPr/>
        </p:nvSpPr>
        <p:spPr bwMode="auto">
          <a:xfrm>
            <a:off x="381000" y="3352800"/>
            <a:ext cx="8534400" cy="20116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48750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Old English Text MT" panose="03040902040508030806" pitchFamily="66" charset="0"/>
              </a:rPr>
              <a:t>Anything </a:t>
            </a:r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Old English Text MT" panose="03040902040508030806" pitchFamily="66" charset="0"/>
              </a:rPr>
              <a:t>that thou </a:t>
            </a:r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Old English Text MT" panose="03040902040508030806" pitchFamily="66" charset="0"/>
              </a:rPr>
              <a:t>open,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Old English Text MT" panose="030409020405080308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WordArt 2"/>
          <p:cNvSpPr>
            <a:spLocks noChangeArrowheads="1" noChangeShapeType="1" noTextEdit="1"/>
          </p:cNvSpPr>
          <p:nvPr/>
        </p:nvSpPr>
        <p:spPr bwMode="auto">
          <a:xfrm>
            <a:off x="228600" y="2057400"/>
            <a:ext cx="868680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6505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The Issue with Quotes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  <p:sp>
        <p:nvSpPr>
          <p:cNvPr id="4301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</a:t>
            </a:r>
            <a:r>
              <a:rPr lang="en-US" sz="3600" kern="1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3.6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365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41190" r="1626" b="12780"/>
          <a:stretch/>
        </p:blipFill>
        <p:spPr bwMode="auto">
          <a:xfrm>
            <a:off x="182880" y="182880"/>
            <a:ext cx="8778240" cy="3374136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28600" y="4343400"/>
            <a:ext cx="8686800" cy="1785104"/>
            <a:chOff x="381000" y="4229100"/>
            <a:chExt cx="8686800" cy="1785104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381000" y="4229100"/>
              <a:ext cx="8686800" cy="1785104"/>
            </a:xfrm>
            <a:prstGeom prst="rect">
              <a:avLst/>
            </a:prstGeom>
            <a:solidFill>
              <a:srgbClr val="00FF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tabLst>
                  <a:tab pos="4651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4651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4651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4651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4651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51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51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51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51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en-US" sz="3200" b="1" smtClean="0"/>
                <a:t>This is the sentence that I wish to display:</a:t>
              </a:r>
              <a:endParaRPr lang="en-US" sz="3200" b="1"/>
            </a:p>
            <a:p>
              <a:pPr eaLnBrk="1" hangingPunct="1">
                <a:lnSpc>
                  <a:spcPct val="110000"/>
                </a:lnSpc>
              </a:pPr>
              <a:endParaRPr lang="en-US" sz="2800" b="1" smtClean="0"/>
            </a:p>
            <a:p>
              <a:pPr eaLnBrk="1" hangingPunct="1">
                <a:lnSpc>
                  <a:spcPct val="110000"/>
                </a:lnSpc>
              </a:pPr>
              <a:r>
                <a:rPr lang="en-US" sz="4000" b="1"/>
                <a:t> </a:t>
              </a:r>
              <a:endParaRPr lang="en-US" sz="3200" b="1"/>
            </a:p>
          </p:txBody>
        </p:sp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64717" r="8806" b="26762"/>
            <a:stretch/>
          </p:blipFill>
          <p:spPr bwMode="auto">
            <a:xfrm>
              <a:off x="574431" y="5060852"/>
              <a:ext cx="8299938" cy="654148"/>
            </a:xfrm>
            <a:prstGeom prst="rect">
              <a:avLst/>
            </a:prstGeom>
            <a:noFill/>
            <a:ln w="1524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31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41190" r="1626" b="12780"/>
          <a:stretch/>
        </p:blipFill>
        <p:spPr bwMode="auto">
          <a:xfrm>
            <a:off x="182880" y="182880"/>
            <a:ext cx="8778240" cy="3374136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t="51614" r="2875" b="8932"/>
          <a:stretch/>
        </p:blipFill>
        <p:spPr bwMode="auto">
          <a:xfrm>
            <a:off x="182880" y="3895344"/>
            <a:ext cx="8778240" cy="278313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9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37220" r="2781" b="22457"/>
          <a:stretch/>
        </p:blipFill>
        <p:spPr bwMode="auto">
          <a:xfrm>
            <a:off x="182880" y="182880"/>
            <a:ext cx="8778240" cy="385572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53970" r="7699" b="16129"/>
          <a:stretch/>
        </p:blipFill>
        <p:spPr bwMode="auto">
          <a:xfrm>
            <a:off x="182880" y="4379976"/>
            <a:ext cx="8778240" cy="229552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23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26303" r="6625" b="32798"/>
          <a:stretch/>
        </p:blipFill>
        <p:spPr bwMode="auto">
          <a:xfrm>
            <a:off x="182880" y="182880"/>
            <a:ext cx="8778240" cy="3044952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 t="41067" r="5001" b="16501"/>
          <a:stretch/>
        </p:blipFill>
        <p:spPr bwMode="auto">
          <a:xfrm>
            <a:off x="182880" y="3575304"/>
            <a:ext cx="8778240" cy="3101405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51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" t="37468" r="11706" b="15758"/>
          <a:stretch/>
        </p:blipFill>
        <p:spPr bwMode="auto">
          <a:xfrm>
            <a:off x="182881" y="182879"/>
            <a:ext cx="8778240" cy="365760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6427" r="8600" b="41687"/>
          <a:stretch/>
        </p:blipFill>
        <p:spPr bwMode="auto">
          <a:xfrm>
            <a:off x="182880" y="4191000"/>
            <a:ext cx="8778240" cy="244792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3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t="26427" r="5500" b="39081"/>
          <a:stretch/>
        </p:blipFill>
        <p:spPr bwMode="auto">
          <a:xfrm>
            <a:off x="182880" y="182880"/>
            <a:ext cx="8778240" cy="2990088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 t="46279" r="5001" b="10421"/>
          <a:stretch/>
        </p:blipFill>
        <p:spPr bwMode="auto">
          <a:xfrm>
            <a:off x="182880" y="3511296"/>
            <a:ext cx="8778240" cy="316488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26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t="39826" r="5969" b="20837"/>
          <a:stretch/>
        </p:blipFill>
        <p:spPr bwMode="auto">
          <a:xfrm>
            <a:off x="182880" y="182881"/>
            <a:ext cx="8778240" cy="297180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47767" r="5657" b="9926"/>
          <a:stretch/>
        </p:blipFill>
        <p:spPr bwMode="auto">
          <a:xfrm>
            <a:off x="182880" y="3505202"/>
            <a:ext cx="8778240" cy="3141008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6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2"/>
          <p:cNvSpPr>
            <a:spLocks noChangeArrowheads="1" noChangeShapeType="1" noTextEdit="1"/>
          </p:cNvSpPr>
          <p:nvPr/>
        </p:nvSpPr>
        <p:spPr bwMode="auto">
          <a:xfrm>
            <a:off x="1752600" y="3429000"/>
            <a:ext cx="5791200" cy="2133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7699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Sequences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  <p:sp>
        <p:nvSpPr>
          <p:cNvPr id="48131" name="WordArt 2"/>
          <p:cNvSpPr>
            <a:spLocks noChangeArrowheads="1" noChangeShapeType="1" noTextEdit="1"/>
          </p:cNvSpPr>
          <p:nvPr/>
        </p:nvSpPr>
        <p:spPr bwMode="auto">
          <a:xfrm>
            <a:off x="152400" y="1219200"/>
            <a:ext cx="8839200" cy="2057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6505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More Escape    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97928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16938" r="6558" b="24706"/>
          <a:stretch/>
        </p:blipFill>
        <p:spPr bwMode="auto">
          <a:xfrm>
            <a:off x="182879" y="182880"/>
            <a:ext cx="8778240" cy="423672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9132" r="6605" b="12531"/>
          <a:stretch/>
        </p:blipFill>
        <p:spPr bwMode="auto">
          <a:xfrm>
            <a:off x="182880" y="3797179"/>
            <a:ext cx="8778240" cy="2876798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27666" r="4156" b="27171"/>
          <a:stretch/>
        </p:blipFill>
        <p:spPr bwMode="auto">
          <a:xfrm>
            <a:off x="182880" y="182880"/>
            <a:ext cx="8778240" cy="326382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7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7" t="27047" r="7091" b="34988"/>
          <a:stretch/>
        </p:blipFill>
        <p:spPr bwMode="auto">
          <a:xfrm>
            <a:off x="182879" y="209547"/>
            <a:ext cx="8778240" cy="3081542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6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7" t="27047" r="7091" b="34988"/>
          <a:stretch/>
        </p:blipFill>
        <p:spPr bwMode="auto">
          <a:xfrm>
            <a:off x="182879" y="209547"/>
            <a:ext cx="8778240" cy="3081542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0" t="48759" r="6970" b="14268"/>
          <a:stretch/>
        </p:blipFill>
        <p:spPr bwMode="auto">
          <a:xfrm>
            <a:off x="182880" y="3648456"/>
            <a:ext cx="8778240" cy="302767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21327" r="3799" b="17797"/>
          <a:stretch/>
        </p:blipFill>
        <p:spPr bwMode="auto">
          <a:xfrm>
            <a:off x="182880" y="182886"/>
            <a:ext cx="8778240" cy="4174475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36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21327" r="3799" b="17797"/>
          <a:stretch/>
        </p:blipFill>
        <p:spPr bwMode="auto">
          <a:xfrm>
            <a:off x="182880" y="182886"/>
            <a:ext cx="8778240" cy="4174475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t="48346" r="14000" b="19782"/>
          <a:stretch/>
        </p:blipFill>
        <p:spPr bwMode="auto">
          <a:xfrm>
            <a:off x="1295400" y="4379976"/>
            <a:ext cx="7665720" cy="229812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14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5465" r="2552" b="10130"/>
          <a:stretch/>
        </p:blipFill>
        <p:spPr bwMode="auto">
          <a:xfrm>
            <a:off x="182879" y="182880"/>
            <a:ext cx="8778240" cy="6553201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t="65426" r="57676" b="8487"/>
          <a:stretch/>
        </p:blipFill>
        <p:spPr bwMode="auto">
          <a:xfrm>
            <a:off x="6324600" y="2514600"/>
            <a:ext cx="2667000" cy="293511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01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2"/>
          <p:cNvSpPr>
            <a:spLocks noChangeArrowheads="1" noChangeShapeType="1" noTextEdit="1"/>
          </p:cNvSpPr>
          <p:nvPr/>
        </p:nvSpPr>
        <p:spPr bwMode="auto">
          <a:xfrm>
            <a:off x="1752600" y="4191000"/>
            <a:ext cx="5791200" cy="2133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7699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of Computers</a:t>
            </a:r>
          </a:p>
        </p:txBody>
      </p:sp>
      <p:sp>
        <p:nvSpPr>
          <p:cNvPr id="48131" name="WordArt 2"/>
          <p:cNvSpPr>
            <a:spLocks noChangeArrowheads="1" noChangeShapeType="1" noTextEdit="1"/>
          </p:cNvSpPr>
          <p:nvPr/>
        </p:nvSpPr>
        <p:spPr bwMode="auto">
          <a:xfrm>
            <a:off x="152400" y="1981200"/>
            <a:ext cx="8839200" cy="2057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650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The Responsible Use</a:t>
            </a:r>
          </a:p>
        </p:txBody>
      </p:sp>
      <p:sp>
        <p:nvSpPr>
          <p:cNvPr id="4813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</a:t>
            </a:r>
            <a:r>
              <a:rPr lang="en-US" sz="3600" kern="1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3.7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760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620000" cy="1371600"/>
          </a:xfrm>
        </p:spPr>
        <p:txBody>
          <a:bodyPr/>
          <a:lstStyle/>
          <a:p>
            <a:pPr eaLnBrk="1" hangingPunct="1"/>
            <a:r>
              <a:rPr lang="en-US" smtClean="0">
                <a:latin typeface="Arial Black" pitchFamily="34" charset="0"/>
              </a:rPr>
              <a:t>Protect Your Computer </a:t>
            </a:r>
            <a:br>
              <a:rPr lang="en-US" smtClean="0">
                <a:latin typeface="Arial Black" pitchFamily="34" charset="0"/>
              </a:rPr>
            </a:br>
            <a:r>
              <a:rPr lang="en-US" smtClean="0">
                <a:latin typeface="Arial Black" pitchFamily="34" charset="0"/>
              </a:rPr>
              <a:t>From the Environment 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381000" y="1408113"/>
            <a:ext cx="8382000" cy="5303837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2400" b="1" dirty="0"/>
              <a:t>Computers and computer information are vulnerable.</a:t>
            </a:r>
            <a:r>
              <a:rPr lang="en-US" sz="2400" dirty="0"/>
              <a:t> </a:t>
            </a:r>
          </a:p>
          <a:p>
            <a:pPr eaLnBrk="1" hangingPunct="1">
              <a:lnSpc>
                <a:spcPct val="130000"/>
              </a:lnSpc>
            </a:pPr>
            <a:endParaRPr lang="en-US" sz="2000" b="1" dirty="0"/>
          </a:p>
          <a:p>
            <a:pPr eaLnBrk="1" hangingPunct="1">
              <a:lnSpc>
                <a:spcPct val="130000"/>
              </a:lnSpc>
            </a:pPr>
            <a:r>
              <a:rPr lang="en-US" sz="2000" b="1" dirty="0"/>
              <a:t>Computers can be </a:t>
            </a:r>
            <a:r>
              <a:rPr lang="en-US" sz="2000" b="1" u="sng" dirty="0"/>
              <a:t>physically</a:t>
            </a:r>
            <a:r>
              <a:rPr lang="en-US" sz="2000" b="1" dirty="0"/>
              <a:t> damaged.</a:t>
            </a:r>
          </a:p>
          <a:p>
            <a:pPr eaLnBrk="1" hangingPunct="1">
              <a:lnSpc>
                <a:spcPct val="130000"/>
              </a:lnSpc>
            </a:pPr>
            <a:endParaRPr lang="en-US" sz="2000" b="1" dirty="0"/>
          </a:p>
          <a:p>
            <a:pPr eaLnBrk="1" hangingPunct="1">
              <a:lnSpc>
                <a:spcPct val="130000"/>
              </a:lnSpc>
            </a:pPr>
            <a:r>
              <a:rPr lang="en-US" sz="2000" b="1" dirty="0"/>
              <a:t>RAM is temporary, save often!</a:t>
            </a:r>
          </a:p>
          <a:p>
            <a:pPr eaLnBrk="1" hangingPunct="1">
              <a:lnSpc>
                <a:spcPct val="130000"/>
              </a:lnSpc>
            </a:pPr>
            <a:endParaRPr lang="en-US" sz="2000" b="1" dirty="0"/>
          </a:p>
          <a:p>
            <a:pPr eaLnBrk="1" hangingPunct="1">
              <a:lnSpc>
                <a:spcPct val="120000"/>
              </a:lnSpc>
            </a:pPr>
            <a:r>
              <a:rPr lang="en-US" sz="2000" b="1" dirty="0" smtClean="0"/>
              <a:t>CDs, USB Drives </a:t>
            </a:r>
            <a:r>
              <a:rPr lang="en-US" sz="2000" b="1" dirty="0"/>
              <a:t>and even hard drives can go bad.  </a:t>
            </a:r>
          </a:p>
          <a:p>
            <a:pPr eaLnBrk="1" hangingPunct="1">
              <a:lnSpc>
                <a:spcPct val="120000"/>
              </a:lnSpc>
            </a:pPr>
            <a:r>
              <a:rPr lang="en-US" sz="2800" b="1" u="sng" dirty="0">
                <a:latin typeface="Arial Rounded MT Bold" pitchFamily="34" charset="0"/>
              </a:rPr>
              <a:t>Back up your stuff!</a:t>
            </a:r>
            <a:r>
              <a:rPr lang="en-US" sz="2000" b="1" dirty="0">
                <a:latin typeface="Arial Rounded MT Bold" pitchFamily="34" charset="0"/>
              </a:rPr>
              <a:t>	</a:t>
            </a:r>
          </a:p>
          <a:p>
            <a:pPr eaLnBrk="1" hangingPunct="1">
              <a:lnSpc>
                <a:spcPct val="130000"/>
              </a:lnSpc>
            </a:pPr>
            <a:endParaRPr lang="en-US" sz="2000" b="1" dirty="0"/>
          </a:p>
          <a:p>
            <a:pPr eaLnBrk="1" hangingPunct="1"/>
            <a:r>
              <a:rPr lang="en-US" sz="2000" b="1" dirty="0"/>
              <a:t>Blackouts and Power Surges </a:t>
            </a:r>
          </a:p>
          <a:p>
            <a:pPr eaLnBrk="1" hangingPunct="1"/>
            <a:r>
              <a:rPr lang="en-US" sz="2000" b="1" dirty="0"/>
              <a:t>are major problems.</a:t>
            </a:r>
          </a:p>
          <a:p>
            <a:pPr eaLnBrk="1" hangingPunct="1"/>
            <a:r>
              <a:rPr lang="en-US" sz="2000" b="1" dirty="0"/>
              <a:t>Backup Batteries and </a:t>
            </a:r>
          </a:p>
          <a:p>
            <a:pPr eaLnBrk="1" hangingPunct="1"/>
            <a:r>
              <a:rPr lang="en-US" sz="2000" b="1" dirty="0"/>
              <a:t>Surge Protectors are useful.</a:t>
            </a:r>
          </a:p>
          <a:p>
            <a:pPr eaLnBrk="1" hangingPunct="1"/>
            <a:endParaRPr lang="en-US" sz="1400" b="1" dirty="0"/>
          </a:p>
        </p:txBody>
      </p:sp>
      <p:pic>
        <p:nvPicPr>
          <p:cNvPr id="49158" name="Picture 6" descr="j031813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52750"/>
            <a:ext cx="8096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0" name="Picture 8" descr="j02331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3" y="4044950"/>
            <a:ext cx="114617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Picture 9" descr="j02344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462" y="3906837"/>
            <a:ext cx="896938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2" name="Picture 10" descr="j03121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20584">
            <a:off x="6248400" y="5257800"/>
            <a:ext cx="18319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3" name="Picture 11" descr="MCj0404351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724400"/>
            <a:ext cx="164147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4" name="Picture 12" descr="C:\Documents and Settings\JohnSchram\Local Settings\Temporary Internet Files\Content.IE5\EFEMGPRT\MP900442465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0" y="0"/>
            <a:ext cx="15684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C:\Users\JohnSchram\AppData\Local\Microsoft\Windows\Temporary Internet Files\Content.IE5\038XEMFA\broken-laptop[1]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1957131"/>
            <a:ext cx="1994550" cy="147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JohnSchram\AppData\Local\Microsoft\Windows\Temporary Internet Files\Content.IE5\8K4SRM6H\damage-42658_960_720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933" y="2159665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JohnSchram\AppData\Local\Microsoft\Windows\Temporary Internet Files\Content.IE5\FN6LX9AJ\1024px-Usbdrive_icon.svg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8594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4200" smtClean="0"/>
              <a:t>Protect Your Computer From Viruses 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381000" y="1408113"/>
            <a:ext cx="8382000" cy="3908425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virus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is a special program that has these two qualities:</a:t>
            </a:r>
          </a:p>
          <a:p>
            <a:pPr eaLnBrk="1" hangingPunct="1">
              <a:lnSpc>
                <a:spcPct val="110000"/>
              </a:lnSpc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	The ability to duplicate itself 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	to spread to other systems.</a:t>
            </a:r>
          </a:p>
          <a:p>
            <a:pPr eaLnBrk="1" hangingPunct="1">
              <a:lnSpc>
                <a:spcPct val="110000"/>
              </a:lnSpc>
              <a:buFontTx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	The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payload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it carries, which is a program 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	that will do some type </a:t>
            </a:r>
            <a:r>
              <a:rPr lang="en-US" sz="2800" b="1" dirty="0"/>
              <a:t>harm to the computer.</a:t>
            </a:r>
          </a:p>
        </p:txBody>
      </p:sp>
      <p:pic>
        <p:nvPicPr>
          <p:cNvPr id="50180" name="Picture 4" descr="j03456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86000"/>
            <a:ext cx="1636713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9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4100" smtClean="0">
                <a:latin typeface="Arial Narrow" pitchFamily="34" charset="0"/>
              </a:rPr>
              <a:t>Protect Your Computer From Improper Access</a:t>
            </a:r>
            <a:r>
              <a:rPr lang="en-US" sz="4200" smtClean="0"/>
              <a:t> 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381000" y="1408113"/>
            <a:ext cx="8382000" cy="4378325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sz="2800" b="1"/>
              <a:t>	Don't leave your computer unattended and 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b="1"/>
              <a:t>	logged in.</a:t>
            </a:r>
          </a:p>
          <a:p>
            <a:pPr eaLnBrk="1" hangingPunct="1">
              <a:lnSpc>
                <a:spcPct val="110000"/>
              </a:lnSpc>
              <a:buFontTx/>
              <a:buChar char="•"/>
            </a:pPr>
            <a:endParaRPr lang="en-US" sz="2800" b="1"/>
          </a:p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sz="2800" b="1"/>
              <a:t>	Information can easily be copied or erased 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b="1"/>
              <a:t>	from an unattended computer.</a:t>
            </a:r>
          </a:p>
          <a:p>
            <a:pPr eaLnBrk="1" hangingPunct="1">
              <a:lnSpc>
                <a:spcPct val="110000"/>
              </a:lnSpc>
              <a:buFontTx/>
              <a:buChar char="•"/>
            </a:pPr>
            <a:endParaRPr lang="en-US" sz="2800" b="1"/>
          </a:p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sz="2800" b="1"/>
              <a:t>	Unattended laptops are easily stolen.</a:t>
            </a:r>
          </a:p>
          <a:p>
            <a:pPr eaLnBrk="1" hangingPunct="1">
              <a:lnSpc>
                <a:spcPct val="110000"/>
              </a:lnSpc>
              <a:buFontTx/>
              <a:buChar char="•"/>
            </a:pPr>
            <a:endParaRPr lang="en-US" sz="2800" b="1"/>
          </a:p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sz="2800" b="1"/>
              <a:t>	Label and guard your stuff!</a:t>
            </a:r>
          </a:p>
        </p:txBody>
      </p:sp>
      <p:pic>
        <p:nvPicPr>
          <p:cNvPr id="51204" name="Picture 4" descr="MMj02841400000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953000"/>
            <a:ext cx="13319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 descr="j02825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692525"/>
            <a:ext cx="13716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42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16938" r="6558" b="24706"/>
          <a:stretch/>
        </p:blipFill>
        <p:spPr bwMode="auto">
          <a:xfrm>
            <a:off x="182879" y="182880"/>
            <a:ext cx="8778240" cy="423672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0" t="43496" r="6267" b="14409"/>
          <a:stretch/>
        </p:blipFill>
        <p:spPr bwMode="auto">
          <a:xfrm>
            <a:off x="911388" y="4005072"/>
            <a:ext cx="8049731" cy="266700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1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4100" smtClean="0"/>
              <a:t>The Ethical Use of Computer Software</a:t>
            </a:r>
            <a:endParaRPr lang="en-US" sz="4200" smtClean="0"/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381000" y="1408113"/>
            <a:ext cx="8382000" cy="209550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sz="3200" b="1"/>
              <a:t>Copying copyrighted software is illegal.</a:t>
            </a:r>
          </a:p>
          <a:p>
            <a:pPr eaLnBrk="1" hangingPunct="1">
              <a:lnSpc>
                <a:spcPct val="110000"/>
              </a:lnSpc>
            </a:pPr>
            <a:endParaRPr lang="en-US" sz="2800" b="1"/>
          </a:p>
          <a:p>
            <a:pPr eaLnBrk="1" hangingPunct="1">
              <a:lnSpc>
                <a:spcPct val="110000"/>
              </a:lnSpc>
            </a:pPr>
            <a:r>
              <a:rPr lang="en-US" sz="2800" b="1"/>
              <a:t>Companies have been sued and people have been arrested for not taking this seriously.</a:t>
            </a:r>
          </a:p>
        </p:txBody>
      </p:sp>
      <p:pic>
        <p:nvPicPr>
          <p:cNvPr id="12299" name="Picture 11" descr="C:\Users\JohnSchram\AppData\Local\Microsoft\Windows\Temporary Internet Files\Content.IE5\CET67MTU\gold-copyright-symbol[1]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 r="23430"/>
          <a:stretch/>
        </p:blipFill>
        <p:spPr bwMode="auto">
          <a:xfrm>
            <a:off x="3055271" y="3716866"/>
            <a:ext cx="3033458" cy="313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7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4800" smtClean="0">
                <a:latin typeface="Arial Black" pitchFamily="34" charset="0"/>
              </a:rPr>
              <a:t>Hacking</a:t>
            </a: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381000" y="1066800"/>
            <a:ext cx="8382000" cy="5661025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Some confused people think that if you hack into a network, it is fine as long as you don't steal any money or damage any information.</a:t>
            </a:r>
          </a:p>
          <a:p>
            <a:pPr eaLnBrk="1" hangingPunct="1">
              <a:lnSpc>
                <a:spcPct val="130000"/>
              </a:lnSpc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70000"/>
              </a:lnSpc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Just attempting to hack into a computer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or network is a 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misdemeanor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>
              <a:lnSpc>
                <a:spcPct val="70000"/>
              </a:lnSpc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If you actually succeed at getting in,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you have 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committed a 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felony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>
              <a:lnSpc>
                <a:spcPct val="70000"/>
              </a:lnSpc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Yes, high school students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have been prosecuted for this!</a:t>
            </a:r>
          </a:p>
        </p:txBody>
      </p:sp>
      <p:sp>
        <p:nvSpPr>
          <p:cNvPr id="53252" name="WordArt 4"/>
          <p:cNvSpPr>
            <a:spLocks noChangeArrowheads="1" noChangeShapeType="1" noTextEdit="1"/>
          </p:cNvSpPr>
          <p:nvPr/>
        </p:nvSpPr>
        <p:spPr bwMode="auto">
          <a:xfrm rot="270840">
            <a:off x="912813" y="2506663"/>
            <a:ext cx="6858000" cy="7223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100000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000082"/>
                    </a:gs>
                    <a:gs pos="100000">
                      <a:srgbClr val="FF8200"/>
                    </a:gs>
                  </a:gsLst>
                  <a:lin ang="5100000" scaled="1"/>
                </a:gradFill>
                <a:latin typeface="Impact"/>
              </a:rPr>
              <a:t>WRONG!</a:t>
            </a:r>
          </a:p>
        </p:txBody>
      </p:sp>
      <p:pic>
        <p:nvPicPr>
          <p:cNvPr id="53253" name="Picture 6" descr="j02875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352800"/>
            <a:ext cx="1738313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6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4800" smtClean="0">
                <a:latin typeface="Arial Black" pitchFamily="34" charset="0"/>
              </a:rPr>
              <a:t>Vandalism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381000" y="1143000"/>
            <a:ext cx="8382000" cy="5572125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51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b="1" dirty="0"/>
              <a:t>Physical computer vandalism is bad, but typically not a problem in high school.  </a:t>
            </a:r>
          </a:p>
          <a:p>
            <a:pPr eaLnBrk="1" hangingPunct="1">
              <a:lnSpc>
                <a:spcPct val="90000"/>
              </a:lnSpc>
            </a:pPr>
            <a:endParaRPr lang="en-US" sz="2800" b="1" dirty="0"/>
          </a:p>
          <a:p>
            <a:pPr eaLnBrk="1" hangingPunct="1"/>
            <a:r>
              <a:rPr lang="en-US" sz="2800" b="1"/>
              <a:t>You also need to make sure you do not alter ANY settings on the computer or install </a:t>
            </a:r>
            <a:r>
              <a:rPr lang="en-US" sz="2800" b="1" smtClean="0"/>
              <a:t>ANY </a:t>
            </a:r>
            <a:r>
              <a:rPr lang="en-US" sz="2800" b="1"/>
              <a:t>software unless directed to do so by your teacher.</a:t>
            </a:r>
          </a:p>
          <a:p>
            <a:pPr eaLnBrk="1" hangingPunct="1">
              <a:lnSpc>
                <a:spcPct val="90000"/>
              </a:lnSpc>
            </a:pPr>
            <a:endParaRPr lang="en-US" sz="2800" b="1" dirty="0"/>
          </a:p>
          <a:p>
            <a:pPr eaLnBrk="1" hangingPunct="1"/>
            <a:r>
              <a:rPr lang="en-US" sz="2800" b="1" dirty="0"/>
              <a:t>Altering settings can prevent the computer from working properly.</a:t>
            </a:r>
          </a:p>
          <a:p>
            <a:pPr eaLnBrk="1" hangingPunct="1">
              <a:lnSpc>
                <a:spcPct val="90000"/>
              </a:lnSpc>
            </a:pPr>
            <a:endParaRPr lang="en-US" sz="2800" b="1" dirty="0"/>
          </a:p>
          <a:p>
            <a:pPr eaLnBrk="1" hangingPunct="1"/>
            <a:r>
              <a:rPr lang="en-US" sz="2800" b="1" dirty="0"/>
              <a:t>Downloading software has legal issues and can also cause the spread of viruses.</a:t>
            </a:r>
          </a:p>
        </p:txBody>
      </p:sp>
    </p:spTree>
    <p:extLst>
      <p:ext uri="{BB962C8B-B14F-4D97-AF65-F5344CB8AC3E}">
        <p14:creationId xmlns:p14="http://schemas.microsoft.com/office/powerpoint/2010/main" val="33924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16938" r="6558" b="24706"/>
          <a:stretch/>
        </p:blipFill>
        <p:spPr bwMode="auto">
          <a:xfrm>
            <a:off x="182879" y="182880"/>
            <a:ext cx="8778240" cy="423672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0" t="43496" r="6267" b="14409"/>
          <a:stretch/>
        </p:blipFill>
        <p:spPr bwMode="auto">
          <a:xfrm>
            <a:off x="911388" y="4005072"/>
            <a:ext cx="8049731" cy="266700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5562600" y="4301067"/>
            <a:ext cx="1066800" cy="43891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8328" y="3236976"/>
            <a:ext cx="274320" cy="36576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ordArt 5"/>
          <p:cNvSpPr>
            <a:spLocks noChangeArrowheads="1" noChangeShapeType="1" noTextEdit="1"/>
          </p:cNvSpPr>
          <p:nvPr/>
        </p:nvSpPr>
        <p:spPr bwMode="auto">
          <a:xfrm>
            <a:off x="5638800" y="2110908"/>
            <a:ext cx="3124200" cy="149182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61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NOTE: The error message </a:t>
            </a:r>
            <a:endParaRPr lang="en-US" sz="3600" kern="10" dirty="0" smtClean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indicates what the error is </a:t>
            </a:r>
          </a:p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and where it was </a:t>
            </a:r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found.</a:t>
            </a:r>
          </a:p>
        </p:txBody>
      </p:sp>
    </p:spTree>
    <p:extLst>
      <p:ext uri="{BB962C8B-B14F-4D97-AF65-F5344CB8AC3E}">
        <p14:creationId xmlns:p14="http://schemas.microsoft.com/office/powerpoint/2010/main" val="37693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t="12485" r="13582" b="1882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t="12485" r="13582" b="1882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5" t="62041" r="11990" b="8428"/>
          <a:stretch/>
        </p:blipFill>
        <p:spPr bwMode="auto">
          <a:xfrm>
            <a:off x="2206142" y="1021080"/>
            <a:ext cx="6754977" cy="23317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6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5" t="11977" r="5763" b="40114"/>
          <a:stretch/>
        </p:blipFill>
        <p:spPr bwMode="auto">
          <a:xfrm>
            <a:off x="182879" y="182887"/>
            <a:ext cx="7589520" cy="418808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5" t="11977" r="5763" b="40114"/>
          <a:stretch/>
        </p:blipFill>
        <p:spPr bwMode="auto">
          <a:xfrm>
            <a:off x="182879" y="182887"/>
            <a:ext cx="7589520" cy="418808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4" t="53422" r="11462" b="9442"/>
          <a:stretch/>
        </p:blipFill>
        <p:spPr bwMode="auto">
          <a:xfrm>
            <a:off x="2362200" y="4191000"/>
            <a:ext cx="6595533" cy="248073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57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5377</TotalTime>
  <Words>345</Words>
  <Application>Microsoft Office PowerPoint</Application>
  <PresentationFormat>On-screen Show (4:3)</PresentationFormat>
  <Paragraphs>90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Protect Your Computer  From the Environment </vt:lpstr>
      <vt:lpstr>Protect Your Computer From Viruses </vt:lpstr>
      <vt:lpstr>Protect Your Computer From Improper Access </vt:lpstr>
      <vt:lpstr>The Ethical Use of Computer Software</vt:lpstr>
      <vt:lpstr>Hacking</vt:lpstr>
      <vt:lpstr>Vandalism</vt:lpstr>
    </vt:vector>
  </TitlesOfParts>
  <Manager>Leon Schram</Manager>
  <Company>BHS-RISD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Leon Schram</cp:lastModifiedBy>
  <cp:revision>579</cp:revision>
  <dcterms:created xsi:type="dcterms:W3CDTF">2003-07-04T03:08:29Z</dcterms:created>
  <dcterms:modified xsi:type="dcterms:W3CDTF">2020-05-06T21:47:13Z</dcterms:modified>
</cp:coreProperties>
</file>